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3" r:id="rId6"/>
    <p:sldId id="262" r:id="rId7"/>
    <p:sldId id="260"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Sinha" initials="AS" lastIdx="1" clrIdx="0">
    <p:extLst>
      <p:ext uri="{19B8F6BF-5375-455C-9EA6-DF929625EA0E}">
        <p15:presenceInfo xmlns:p15="http://schemas.microsoft.com/office/powerpoint/2012/main" userId="20c54a9236c2de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31T01:01:16.394" idx="1">
    <p:pos x="394" y="736"/>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8147-909C-4E12-8A85-9BD514917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85225-0DB6-4C15-AC80-39D924ECA0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E525C7-67F2-47BD-BC02-4041D7F0519A}"/>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5" name="Footer Placeholder 4">
            <a:extLst>
              <a:ext uri="{FF2B5EF4-FFF2-40B4-BE49-F238E27FC236}">
                <a16:creationId xmlns:a16="http://schemas.microsoft.com/office/drawing/2014/main" id="{A29D982E-5AC7-4CA2-B1C0-59C9B09C8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37592-1DB5-42DF-9ACF-C255D2C1149A}"/>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418811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1075-9D88-45B8-9C04-FF3B481718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88D845-F88F-466C-8EE3-E070BA5835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7D2F2-4D67-46CC-A615-8156AD9B8A96}"/>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5" name="Footer Placeholder 4">
            <a:extLst>
              <a:ext uri="{FF2B5EF4-FFF2-40B4-BE49-F238E27FC236}">
                <a16:creationId xmlns:a16="http://schemas.microsoft.com/office/drawing/2014/main" id="{1D023A45-B173-494A-AE07-F31FBF4F6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35B6D-713B-447D-AC81-E6D4518BEC9C}"/>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308082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924A6-9119-4DC9-AF03-450AE880EC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53EAE2-5C37-49DA-B204-6232E08F2C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8CF2D-D05F-4F95-8457-6F99FA42ADD1}"/>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5" name="Footer Placeholder 4">
            <a:extLst>
              <a:ext uri="{FF2B5EF4-FFF2-40B4-BE49-F238E27FC236}">
                <a16:creationId xmlns:a16="http://schemas.microsoft.com/office/drawing/2014/main" id="{95C5C2F5-AB39-498D-B0DC-0049B0795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9582-938D-4944-93A7-BC35B91F7F49}"/>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201993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A142-264F-4FBB-93DF-3BC00CCA22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1B21FE-D7D2-4397-92DF-1F72BCE30E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3FF05-61E1-4E61-8003-8FC18250994A}"/>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5" name="Footer Placeholder 4">
            <a:extLst>
              <a:ext uri="{FF2B5EF4-FFF2-40B4-BE49-F238E27FC236}">
                <a16:creationId xmlns:a16="http://schemas.microsoft.com/office/drawing/2014/main" id="{ED4FE6E8-E783-4F14-B4E2-DE67CFE64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2C3EF-1162-4753-9430-155575DBAEB3}"/>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1654866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874E-C688-4179-A6D2-BED0951589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FF58E3-3587-4DA3-A057-C3D66D1598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B155D0-D4CD-4EF2-B484-3C6FB0DDE42E}"/>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5" name="Footer Placeholder 4">
            <a:extLst>
              <a:ext uri="{FF2B5EF4-FFF2-40B4-BE49-F238E27FC236}">
                <a16:creationId xmlns:a16="http://schemas.microsoft.com/office/drawing/2014/main" id="{8D752F71-F863-4961-886B-ACDD61FE8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7E770-7D72-4429-BF29-FA5C89CC720B}"/>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1150491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D657-6E8C-42DC-AA86-63BD66CFC0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A699B1-2996-48C8-985F-892698D0484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3F3503-2BA4-43F0-8FBA-DD8BFBF891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8DC575-8577-42CB-84E6-684B420FB1AB}"/>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6" name="Footer Placeholder 5">
            <a:extLst>
              <a:ext uri="{FF2B5EF4-FFF2-40B4-BE49-F238E27FC236}">
                <a16:creationId xmlns:a16="http://schemas.microsoft.com/office/drawing/2014/main" id="{342CB83B-BFF4-4B98-867A-A104520C1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82677-A03D-4A90-B7C8-9AE3B88BE67E}"/>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2277130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1A51-4C26-4559-A4F4-297A49067F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7B9853-C9EC-4779-A785-CD4BB77C0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AE0BAF-4CE0-4F68-BE93-024D425DC55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A15BA6-1C59-484E-BC98-507CF3C31B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2D6221-B824-4D62-9034-AD96280F949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B4AD9-C8B9-4DE6-82A8-FE1420812733}"/>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8" name="Footer Placeholder 7">
            <a:extLst>
              <a:ext uri="{FF2B5EF4-FFF2-40B4-BE49-F238E27FC236}">
                <a16:creationId xmlns:a16="http://schemas.microsoft.com/office/drawing/2014/main" id="{FFFA8A42-83BB-431D-B37D-1B11963117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D5FD13-58C4-4FA2-99ED-B746C104C84F}"/>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70197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AFFE-E7DD-4525-A612-9800E3DE5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2A5ABE-41A2-4627-B939-EDB227C9DD09}"/>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4" name="Footer Placeholder 3">
            <a:extLst>
              <a:ext uri="{FF2B5EF4-FFF2-40B4-BE49-F238E27FC236}">
                <a16:creationId xmlns:a16="http://schemas.microsoft.com/office/drawing/2014/main" id="{47A635F5-892D-4071-B861-8503E65CA1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DE9B88-7563-482C-80ED-FDA3A4165E82}"/>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3553102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3ACDF8-C666-4FB0-96E2-13A9665A2854}"/>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3" name="Footer Placeholder 2">
            <a:extLst>
              <a:ext uri="{FF2B5EF4-FFF2-40B4-BE49-F238E27FC236}">
                <a16:creationId xmlns:a16="http://schemas.microsoft.com/office/drawing/2014/main" id="{29302BEB-3A34-474B-A527-26F26C7A8A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8982D3-75AF-4C98-A91F-682E2B21D6C0}"/>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3550064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9A4-BFF0-436C-B213-DB4248521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017B74-0BD0-4B32-A252-0023CB24C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8359CC-B3FB-4BD7-851E-15868933D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011137-92CD-4E9E-A038-6D9649F1C833}"/>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6" name="Footer Placeholder 5">
            <a:extLst>
              <a:ext uri="{FF2B5EF4-FFF2-40B4-BE49-F238E27FC236}">
                <a16:creationId xmlns:a16="http://schemas.microsoft.com/office/drawing/2014/main" id="{F81CA243-C835-4428-9983-60B8DEF26E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210893-BB23-4489-A4A5-B40E8C70E1F3}"/>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1195433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E5E9-9F43-40E9-AF7E-2FE803DB6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7C36-E16B-4512-B2E6-878879456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4E57A0-CB94-4693-95EF-259FBE126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479088-1C68-4AD0-AFB6-0D1322E49ED7}"/>
              </a:ext>
            </a:extLst>
          </p:cNvPr>
          <p:cNvSpPr>
            <a:spLocks noGrp="1"/>
          </p:cNvSpPr>
          <p:nvPr>
            <p:ph type="dt" sz="half" idx="10"/>
          </p:nvPr>
        </p:nvSpPr>
        <p:spPr/>
        <p:txBody>
          <a:bodyPr/>
          <a:lstStyle/>
          <a:p>
            <a:fld id="{64BD13BC-E394-420A-925D-58F28FA00F6F}" type="datetimeFigureOut">
              <a:rPr lang="en-US" smtClean="0"/>
              <a:t>10/30/2018</a:t>
            </a:fld>
            <a:endParaRPr lang="en-US"/>
          </a:p>
        </p:txBody>
      </p:sp>
      <p:sp>
        <p:nvSpPr>
          <p:cNvPr id="6" name="Footer Placeholder 5">
            <a:extLst>
              <a:ext uri="{FF2B5EF4-FFF2-40B4-BE49-F238E27FC236}">
                <a16:creationId xmlns:a16="http://schemas.microsoft.com/office/drawing/2014/main" id="{C284F698-E14E-4CBC-A6C1-7E64C87E06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135B7-9D12-4B49-B24C-D9BB274CA06D}"/>
              </a:ext>
            </a:extLst>
          </p:cNvPr>
          <p:cNvSpPr>
            <a:spLocks noGrp="1"/>
          </p:cNvSpPr>
          <p:nvPr>
            <p:ph type="sldNum" sz="quarter" idx="12"/>
          </p:nvPr>
        </p:nvSpPr>
        <p:spPr/>
        <p:txBody>
          <a:bodyPr/>
          <a:lstStyle/>
          <a:p>
            <a:fld id="{C52CDDC4-E277-4619-AB99-1758963E1DF0}" type="slidenum">
              <a:rPr lang="en-US" smtClean="0"/>
              <a:t>‹#›</a:t>
            </a:fld>
            <a:endParaRPr lang="en-US"/>
          </a:p>
        </p:txBody>
      </p:sp>
    </p:spTree>
    <p:extLst>
      <p:ext uri="{BB962C8B-B14F-4D97-AF65-F5344CB8AC3E}">
        <p14:creationId xmlns:p14="http://schemas.microsoft.com/office/powerpoint/2010/main" val="4215380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192E62-FCBB-4239-ADD3-543ADF37A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E0CA72-A047-493D-A9D4-C0FEDD3BF6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BE1A1-A563-4078-B097-0BF61F361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D13BC-E394-420A-925D-58F28FA00F6F}" type="datetimeFigureOut">
              <a:rPr lang="en-US" smtClean="0"/>
              <a:t>10/30/2018</a:t>
            </a:fld>
            <a:endParaRPr lang="en-US"/>
          </a:p>
        </p:txBody>
      </p:sp>
      <p:sp>
        <p:nvSpPr>
          <p:cNvPr id="5" name="Footer Placeholder 4">
            <a:extLst>
              <a:ext uri="{FF2B5EF4-FFF2-40B4-BE49-F238E27FC236}">
                <a16:creationId xmlns:a16="http://schemas.microsoft.com/office/drawing/2014/main" id="{1D0F5EF8-5D7C-427F-95B2-3575B15D4A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BC5603-6DCE-47F6-9B8B-B6233A674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CDDC4-E277-4619-AB99-1758963E1DF0}" type="slidenum">
              <a:rPr lang="en-US" smtClean="0"/>
              <a:t>‹#›</a:t>
            </a:fld>
            <a:endParaRPr lang="en-US"/>
          </a:p>
        </p:txBody>
      </p:sp>
    </p:spTree>
    <p:extLst>
      <p:ext uri="{BB962C8B-B14F-4D97-AF65-F5344CB8AC3E}">
        <p14:creationId xmlns:p14="http://schemas.microsoft.com/office/powerpoint/2010/main" val="1394386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0440-ED6A-4DF2-A14B-B51EC7FF5C95}"/>
              </a:ext>
            </a:extLst>
          </p:cNvPr>
          <p:cNvSpPr>
            <a:spLocks noGrp="1"/>
          </p:cNvSpPr>
          <p:nvPr>
            <p:ph type="ctrTitle"/>
          </p:nvPr>
        </p:nvSpPr>
        <p:spPr/>
        <p:txBody>
          <a:bodyPr/>
          <a:lstStyle/>
          <a:p>
            <a:r>
              <a:rPr lang="en-US" dirty="0"/>
              <a:t>Jurassic World</a:t>
            </a:r>
          </a:p>
        </p:txBody>
      </p:sp>
      <p:sp>
        <p:nvSpPr>
          <p:cNvPr id="3" name="Subtitle 2">
            <a:extLst>
              <a:ext uri="{FF2B5EF4-FFF2-40B4-BE49-F238E27FC236}">
                <a16:creationId xmlns:a16="http://schemas.microsoft.com/office/drawing/2014/main" id="{316F2EF2-E555-4B99-A3BC-DF4C16489523}"/>
              </a:ext>
            </a:extLst>
          </p:cNvPr>
          <p:cNvSpPr>
            <a:spLocks noGrp="1"/>
          </p:cNvSpPr>
          <p:nvPr>
            <p:ph type="subTitle" idx="1"/>
          </p:nvPr>
        </p:nvSpPr>
        <p:spPr/>
        <p:txBody>
          <a:bodyPr/>
          <a:lstStyle/>
          <a:p>
            <a:r>
              <a:rPr lang="en-US" dirty="0"/>
              <a:t>Park Management System</a:t>
            </a:r>
          </a:p>
        </p:txBody>
      </p:sp>
    </p:spTree>
    <p:extLst>
      <p:ext uri="{BB962C8B-B14F-4D97-AF65-F5344CB8AC3E}">
        <p14:creationId xmlns:p14="http://schemas.microsoft.com/office/powerpoint/2010/main" val="1469218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1E3C-3A27-4A06-B45B-4280014F17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D1398A-E1FF-4B53-91FF-CEB8273AC6C3}"/>
              </a:ext>
            </a:extLst>
          </p:cNvPr>
          <p:cNvSpPr>
            <a:spLocks noGrp="1"/>
          </p:cNvSpPr>
          <p:nvPr>
            <p:ph idx="1"/>
          </p:nvPr>
        </p:nvSpPr>
        <p:spPr/>
        <p:txBody>
          <a:bodyPr/>
          <a:lstStyle/>
          <a:p>
            <a:pPr marL="0" indent="0">
              <a:buNone/>
            </a:pPr>
            <a:r>
              <a:rPr lang="en-US" dirty="0"/>
              <a:t>Features available to the users:</a:t>
            </a:r>
          </a:p>
          <a:p>
            <a:pPr marL="514350" indent="-514350">
              <a:buAutoNum type="arabicPeriod"/>
            </a:pPr>
            <a:r>
              <a:rPr lang="en-US" dirty="0"/>
              <a:t>Can view the information of animals in the park</a:t>
            </a:r>
          </a:p>
          <a:p>
            <a:pPr marL="514350" indent="-514350">
              <a:buAutoNum type="arabicPeriod"/>
            </a:pPr>
            <a:r>
              <a:rPr lang="en-US" dirty="0"/>
              <a:t>Can view his bookings</a:t>
            </a:r>
          </a:p>
          <a:p>
            <a:pPr marL="514350" indent="-514350">
              <a:buAutoNum type="arabicPeriod"/>
            </a:pPr>
            <a:r>
              <a:rPr lang="en-US" dirty="0"/>
              <a:t>Update his account</a:t>
            </a:r>
          </a:p>
          <a:p>
            <a:pPr marL="514350" indent="-514350">
              <a:buAutoNum type="arabicPeriod"/>
            </a:pPr>
            <a:r>
              <a:rPr lang="en-US" dirty="0"/>
              <a:t>Can put a request for booking(if granted then book the ticket).</a:t>
            </a:r>
          </a:p>
          <a:p>
            <a:pPr marL="514350" indent="-514350">
              <a:buAutoNum type="arabicPeriod"/>
            </a:pPr>
            <a:r>
              <a:rPr lang="en-US" dirty="0"/>
              <a:t>Can ask any query related to park</a:t>
            </a:r>
          </a:p>
          <a:p>
            <a:pPr marL="514350" indent="-514350">
              <a:buAutoNum type="arabicPeriod"/>
            </a:pPr>
            <a:r>
              <a:rPr lang="en-US" dirty="0"/>
              <a:t>Can submit the feedback related to his last tour</a:t>
            </a:r>
          </a:p>
          <a:p>
            <a:pPr marL="514350" indent="-514350">
              <a:buAutoNum type="arabicPeriod"/>
            </a:pPr>
            <a:r>
              <a:rPr lang="en-US" dirty="0"/>
              <a:t>Have options available to select the hotels.</a:t>
            </a:r>
          </a:p>
        </p:txBody>
      </p:sp>
    </p:spTree>
    <p:extLst>
      <p:ext uri="{BB962C8B-B14F-4D97-AF65-F5344CB8AC3E}">
        <p14:creationId xmlns:p14="http://schemas.microsoft.com/office/powerpoint/2010/main" val="355141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C9B8-304B-4487-8AE8-E5DA1333774F}"/>
              </a:ext>
            </a:extLst>
          </p:cNvPr>
          <p:cNvSpPr>
            <a:spLocks noGrp="1"/>
          </p:cNvSpPr>
          <p:nvPr>
            <p:ph type="title"/>
          </p:nvPr>
        </p:nvSpPr>
        <p:spPr/>
        <p:txBody>
          <a:bodyPr/>
          <a:lstStyle/>
          <a:p>
            <a:r>
              <a:rPr lang="en-US" dirty="0"/>
              <a:t>Relation Schemas</a:t>
            </a:r>
          </a:p>
        </p:txBody>
      </p:sp>
      <p:sp>
        <p:nvSpPr>
          <p:cNvPr id="3" name="Content Placeholder 2">
            <a:extLst>
              <a:ext uri="{FF2B5EF4-FFF2-40B4-BE49-F238E27FC236}">
                <a16:creationId xmlns:a16="http://schemas.microsoft.com/office/drawing/2014/main" id="{CBB60617-DB04-438F-8ACA-67E7A2F65CBA}"/>
              </a:ext>
            </a:extLst>
          </p:cNvPr>
          <p:cNvSpPr>
            <a:spLocks noGrp="1"/>
          </p:cNvSpPr>
          <p:nvPr>
            <p:ph idx="1"/>
          </p:nvPr>
        </p:nvSpPr>
        <p:spPr>
          <a:xfrm>
            <a:off x="838200" y="1825625"/>
            <a:ext cx="10515600" cy="4800462"/>
          </a:xfrm>
        </p:spPr>
        <p:txBody>
          <a:bodyPr>
            <a:normAutofit/>
          </a:bodyPr>
          <a:lstStyle/>
          <a:p>
            <a:pPr marL="0" indent="0">
              <a:buNone/>
            </a:pPr>
            <a:r>
              <a:rPr lang="en-US" dirty="0"/>
              <a:t>Login Table:</a:t>
            </a:r>
          </a:p>
          <a:p>
            <a:pPr marL="0" indent="0">
              <a:buNone/>
            </a:pPr>
            <a:r>
              <a:rPr lang="en-US" dirty="0"/>
              <a:t>Login(</a:t>
            </a:r>
            <a:r>
              <a:rPr lang="en-US" u="sng" dirty="0"/>
              <a:t>username </a:t>
            </a:r>
            <a:r>
              <a:rPr lang="en-US" dirty="0"/>
              <a:t>, name , contact , email , password)</a:t>
            </a:r>
          </a:p>
          <a:p>
            <a:pPr marL="0" indent="0">
              <a:buNone/>
            </a:pPr>
            <a:endParaRPr lang="en-US" dirty="0"/>
          </a:p>
          <a:p>
            <a:pPr marL="0" indent="0">
              <a:buNone/>
            </a:pPr>
            <a:r>
              <a:rPr lang="en-US" dirty="0"/>
              <a:t>Enquiry</a:t>
            </a:r>
          </a:p>
          <a:p>
            <a:pPr marL="0" indent="0">
              <a:buNone/>
            </a:pPr>
            <a:r>
              <a:rPr lang="en-US" dirty="0"/>
              <a:t>Enquiry(</a:t>
            </a:r>
            <a:r>
              <a:rPr lang="en-US" dirty="0" err="1"/>
              <a:t>name,email,comments</a:t>
            </a:r>
            <a:r>
              <a:rPr lang="en-US" dirty="0"/>
              <a:t>) </a:t>
            </a:r>
          </a:p>
          <a:p>
            <a:pPr marL="0" indent="0">
              <a:buNone/>
            </a:pPr>
            <a:endParaRPr lang="en-US" dirty="0"/>
          </a:p>
          <a:p>
            <a:pPr marL="0" indent="0">
              <a:buNone/>
            </a:pPr>
            <a:r>
              <a:rPr lang="en-US" dirty="0"/>
              <a:t>Hotel</a:t>
            </a:r>
          </a:p>
          <a:p>
            <a:pPr marL="0" indent="0">
              <a:buNone/>
            </a:pPr>
            <a:r>
              <a:rPr lang="en-US" dirty="0"/>
              <a:t>Hotel(</a:t>
            </a:r>
            <a:r>
              <a:rPr lang="en-US" u="sng" dirty="0" err="1"/>
              <a:t>h_id,</a:t>
            </a:r>
            <a:r>
              <a:rPr lang="en-US" dirty="0" err="1"/>
              <a:t>h_name,loc,sacrooms,dacrooms,sacprice,dacprice</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54605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FDC1-96C9-40FC-A289-39CE9C9019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B1471-5EA5-492A-AB74-4097C20C7648}"/>
              </a:ext>
            </a:extLst>
          </p:cNvPr>
          <p:cNvSpPr>
            <a:spLocks noGrp="1"/>
          </p:cNvSpPr>
          <p:nvPr>
            <p:ph idx="1"/>
          </p:nvPr>
        </p:nvSpPr>
        <p:spPr/>
        <p:txBody>
          <a:bodyPr>
            <a:normAutofit lnSpcReduction="10000"/>
          </a:bodyPr>
          <a:lstStyle/>
          <a:p>
            <a:pPr marL="0" indent="0">
              <a:buNone/>
            </a:pPr>
            <a:r>
              <a:rPr lang="en-US" dirty="0"/>
              <a:t>Tickets</a:t>
            </a:r>
          </a:p>
          <a:p>
            <a:pPr marL="0" indent="0">
              <a:buNone/>
            </a:pPr>
            <a:r>
              <a:rPr lang="en-US" dirty="0"/>
              <a:t>Tickets(</a:t>
            </a:r>
            <a:r>
              <a:rPr lang="en-US" u="sng" dirty="0"/>
              <a:t>sno,</a:t>
            </a:r>
            <a:r>
              <a:rPr lang="en-US" dirty="0"/>
              <a:t>username,package,h_id,roomtype,norooms,adult,child,t_price,ssn,checkin,checkout)</a:t>
            </a:r>
          </a:p>
          <a:p>
            <a:pPr marL="0" indent="0">
              <a:buNone/>
            </a:pPr>
            <a:endParaRPr lang="en-US" dirty="0"/>
          </a:p>
          <a:p>
            <a:pPr marL="0" indent="0">
              <a:buNone/>
            </a:pPr>
            <a:r>
              <a:rPr lang="en-US" dirty="0"/>
              <a:t>feedback</a:t>
            </a:r>
          </a:p>
          <a:p>
            <a:pPr marL="0" indent="0">
              <a:buNone/>
            </a:pPr>
            <a:r>
              <a:rPr lang="en-US" dirty="0"/>
              <a:t>feedback(</a:t>
            </a:r>
            <a:r>
              <a:rPr lang="en-US" u="sng" dirty="0" err="1"/>
              <a:t>fno</a:t>
            </a:r>
            <a:r>
              <a:rPr lang="en-US" dirty="0" err="1"/>
              <a:t>,username,sno,rating,description</a:t>
            </a:r>
            <a:r>
              <a:rPr lang="en-US" dirty="0"/>
              <a:t>)</a:t>
            </a:r>
          </a:p>
          <a:p>
            <a:pPr marL="0" indent="0">
              <a:buNone/>
            </a:pPr>
            <a:endParaRPr lang="en-US" u="sng" dirty="0"/>
          </a:p>
          <a:p>
            <a:pPr marL="0" indent="0">
              <a:buNone/>
            </a:pPr>
            <a:r>
              <a:rPr lang="en-US" dirty="0"/>
              <a:t>Cards</a:t>
            </a:r>
          </a:p>
          <a:p>
            <a:pPr marL="0" indent="0">
              <a:buNone/>
            </a:pPr>
            <a:r>
              <a:rPr lang="en-US" dirty="0"/>
              <a:t>Cards</a:t>
            </a:r>
            <a:r>
              <a:rPr lang="en-US" u="sng" dirty="0"/>
              <a:t>(</a:t>
            </a:r>
            <a:r>
              <a:rPr lang="en-US" u="sng" dirty="0" err="1"/>
              <a:t>cno</a:t>
            </a:r>
            <a:r>
              <a:rPr lang="en-US" dirty="0" err="1"/>
              <a:t>,cname,cvv,month,year,balance</a:t>
            </a:r>
            <a:r>
              <a:rPr lang="en-US" u="sng" dirty="0"/>
              <a:t>)</a:t>
            </a:r>
          </a:p>
          <a:p>
            <a:pPr marL="0" indent="0">
              <a:buNone/>
            </a:pPr>
            <a:endParaRPr lang="en-US" u="sng" dirty="0"/>
          </a:p>
          <a:p>
            <a:pPr marL="0" indent="0">
              <a:buNone/>
            </a:pPr>
            <a:endParaRPr lang="en-US" u="sng" dirty="0"/>
          </a:p>
        </p:txBody>
      </p:sp>
    </p:spTree>
    <p:extLst>
      <p:ext uri="{BB962C8B-B14F-4D97-AF65-F5344CB8AC3E}">
        <p14:creationId xmlns:p14="http://schemas.microsoft.com/office/powerpoint/2010/main" val="4229249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6292-EE34-4B62-A0B8-3D986380553D}"/>
              </a:ext>
            </a:extLst>
          </p:cNvPr>
          <p:cNvSpPr>
            <a:spLocks noGrp="1"/>
          </p:cNvSpPr>
          <p:nvPr>
            <p:ph type="title"/>
          </p:nvPr>
        </p:nvSpPr>
        <p:spPr>
          <a:xfrm>
            <a:off x="838200" y="365125"/>
            <a:ext cx="10515600" cy="1325563"/>
          </a:xfrm>
        </p:spPr>
        <p:txBody>
          <a:bodyPr/>
          <a:lstStyle/>
          <a:p>
            <a:pPr algn="ctr"/>
            <a:r>
              <a:rPr lang="en-US" dirty="0"/>
              <a:t>Glimpses</a:t>
            </a:r>
          </a:p>
        </p:txBody>
      </p:sp>
      <p:pic>
        <p:nvPicPr>
          <p:cNvPr id="7" name="Content Placeholder 6">
            <a:extLst>
              <a:ext uri="{FF2B5EF4-FFF2-40B4-BE49-F238E27FC236}">
                <a16:creationId xmlns:a16="http://schemas.microsoft.com/office/drawing/2014/main" id="{ABF8DE0D-5D44-49C4-AE5A-18778F38C4F5}"/>
              </a:ext>
            </a:extLst>
          </p:cNvPr>
          <p:cNvPicPr>
            <a:picLocks noGrp="1" noChangeAspect="1"/>
          </p:cNvPicPr>
          <p:nvPr>
            <p:ph idx="1"/>
          </p:nvPr>
        </p:nvPicPr>
        <p:blipFill>
          <a:blip r:embed="rId2"/>
          <a:stretch>
            <a:fillRect/>
          </a:stretch>
        </p:blipFill>
        <p:spPr>
          <a:xfrm>
            <a:off x="2226255" y="1497495"/>
            <a:ext cx="7739489" cy="4351338"/>
          </a:xfrm>
          <a:prstGeom prst="rect">
            <a:avLst/>
          </a:prstGeom>
        </p:spPr>
      </p:pic>
      <p:sp>
        <p:nvSpPr>
          <p:cNvPr id="8" name="TextBox 7">
            <a:extLst>
              <a:ext uri="{FF2B5EF4-FFF2-40B4-BE49-F238E27FC236}">
                <a16:creationId xmlns:a16="http://schemas.microsoft.com/office/drawing/2014/main" id="{4BFB2968-0F4B-44CF-957A-981BCFBE0606}"/>
              </a:ext>
            </a:extLst>
          </p:cNvPr>
          <p:cNvSpPr txBox="1"/>
          <p:nvPr/>
        </p:nvSpPr>
        <p:spPr>
          <a:xfrm>
            <a:off x="5497341" y="5848833"/>
            <a:ext cx="1197315" cy="369332"/>
          </a:xfrm>
          <a:prstGeom prst="rect">
            <a:avLst/>
          </a:prstGeom>
          <a:noFill/>
        </p:spPr>
        <p:txBody>
          <a:bodyPr wrap="none" rtlCol="0">
            <a:spAutoFit/>
          </a:bodyPr>
          <a:lstStyle/>
          <a:p>
            <a:r>
              <a:rPr lang="en-US" dirty="0" err="1"/>
              <a:t>HomePage</a:t>
            </a:r>
            <a:endParaRPr lang="en-US" dirty="0"/>
          </a:p>
        </p:txBody>
      </p:sp>
    </p:spTree>
    <p:extLst>
      <p:ext uri="{BB962C8B-B14F-4D97-AF65-F5344CB8AC3E}">
        <p14:creationId xmlns:p14="http://schemas.microsoft.com/office/powerpoint/2010/main" val="1046354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6115-B6FF-4B90-A3C4-E0F3280BBEE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FB90E1A-5B61-4C84-B07E-845F1DCD6410}"/>
              </a:ext>
            </a:extLst>
          </p:cNvPr>
          <p:cNvPicPr>
            <a:picLocks noGrp="1" noChangeAspect="1"/>
          </p:cNvPicPr>
          <p:nvPr>
            <p:ph idx="1"/>
          </p:nvPr>
        </p:nvPicPr>
        <p:blipFill>
          <a:blip r:embed="rId2"/>
          <a:stretch>
            <a:fillRect/>
          </a:stretch>
        </p:blipFill>
        <p:spPr>
          <a:xfrm>
            <a:off x="2226255" y="1825625"/>
            <a:ext cx="7739489" cy="4351338"/>
          </a:xfrm>
          <a:prstGeom prst="rect">
            <a:avLst/>
          </a:prstGeom>
        </p:spPr>
      </p:pic>
      <p:sp>
        <p:nvSpPr>
          <p:cNvPr id="5" name="TextBox 4">
            <a:extLst>
              <a:ext uri="{FF2B5EF4-FFF2-40B4-BE49-F238E27FC236}">
                <a16:creationId xmlns:a16="http://schemas.microsoft.com/office/drawing/2014/main" id="{936F814D-2883-4127-9D9F-5F4A899920A5}"/>
              </a:ext>
            </a:extLst>
          </p:cNvPr>
          <p:cNvSpPr txBox="1"/>
          <p:nvPr/>
        </p:nvSpPr>
        <p:spPr>
          <a:xfrm>
            <a:off x="5481055" y="6308209"/>
            <a:ext cx="1229888" cy="369332"/>
          </a:xfrm>
          <a:prstGeom prst="rect">
            <a:avLst/>
          </a:prstGeom>
          <a:noFill/>
        </p:spPr>
        <p:txBody>
          <a:bodyPr wrap="none" rtlCol="0">
            <a:spAutoFit/>
          </a:bodyPr>
          <a:lstStyle/>
          <a:p>
            <a:r>
              <a:rPr lang="en-US" dirty="0"/>
              <a:t>Login Form</a:t>
            </a:r>
          </a:p>
        </p:txBody>
      </p:sp>
    </p:spTree>
    <p:extLst>
      <p:ext uri="{BB962C8B-B14F-4D97-AF65-F5344CB8AC3E}">
        <p14:creationId xmlns:p14="http://schemas.microsoft.com/office/powerpoint/2010/main" val="233076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D363-EE0E-4B32-86F9-600A7E75F43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F404E78-D930-42C7-9800-71A48F78A232}"/>
              </a:ext>
            </a:extLst>
          </p:cNvPr>
          <p:cNvPicPr>
            <a:picLocks noGrp="1" noChangeAspect="1"/>
          </p:cNvPicPr>
          <p:nvPr>
            <p:ph idx="1"/>
          </p:nvPr>
        </p:nvPicPr>
        <p:blipFill>
          <a:blip r:embed="rId2"/>
          <a:stretch>
            <a:fillRect/>
          </a:stretch>
        </p:blipFill>
        <p:spPr>
          <a:xfrm>
            <a:off x="2226255" y="1486958"/>
            <a:ext cx="7739489" cy="4351338"/>
          </a:xfrm>
          <a:prstGeom prst="rect">
            <a:avLst/>
          </a:prstGeom>
        </p:spPr>
      </p:pic>
      <p:sp>
        <p:nvSpPr>
          <p:cNvPr id="5" name="TextBox 4">
            <a:extLst>
              <a:ext uri="{FF2B5EF4-FFF2-40B4-BE49-F238E27FC236}">
                <a16:creationId xmlns:a16="http://schemas.microsoft.com/office/drawing/2014/main" id="{17143462-5827-4D1B-9C07-69A5951B0C68}"/>
              </a:ext>
            </a:extLst>
          </p:cNvPr>
          <p:cNvSpPr txBox="1"/>
          <p:nvPr/>
        </p:nvSpPr>
        <p:spPr>
          <a:xfrm>
            <a:off x="5346883" y="6123543"/>
            <a:ext cx="1498231" cy="369332"/>
          </a:xfrm>
          <a:prstGeom prst="rect">
            <a:avLst/>
          </a:prstGeom>
          <a:noFill/>
        </p:spPr>
        <p:txBody>
          <a:bodyPr wrap="none" rtlCol="0">
            <a:spAutoFit/>
          </a:bodyPr>
          <a:lstStyle/>
          <a:p>
            <a:r>
              <a:rPr lang="en-US" dirty="0"/>
              <a:t>Tour Packages</a:t>
            </a:r>
          </a:p>
        </p:txBody>
      </p:sp>
    </p:spTree>
    <p:extLst>
      <p:ext uri="{BB962C8B-B14F-4D97-AF65-F5344CB8AC3E}">
        <p14:creationId xmlns:p14="http://schemas.microsoft.com/office/powerpoint/2010/main" val="3699461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5B82-5902-4287-8BD8-9D36B9A6531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8B1624C-E5AE-422F-9E16-DFD7C643C446}"/>
              </a:ext>
            </a:extLst>
          </p:cNvPr>
          <p:cNvPicPr>
            <a:picLocks noGrp="1" noChangeAspect="1"/>
          </p:cNvPicPr>
          <p:nvPr>
            <p:ph idx="1"/>
          </p:nvPr>
        </p:nvPicPr>
        <p:blipFill>
          <a:blip r:embed="rId2"/>
          <a:stretch>
            <a:fillRect/>
          </a:stretch>
        </p:blipFill>
        <p:spPr>
          <a:xfrm>
            <a:off x="2226255" y="1351492"/>
            <a:ext cx="7739489" cy="4351338"/>
          </a:xfrm>
          <a:prstGeom prst="rect">
            <a:avLst/>
          </a:prstGeom>
        </p:spPr>
      </p:pic>
      <p:sp>
        <p:nvSpPr>
          <p:cNvPr id="5" name="TextBox 4">
            <a:extLst>
              <a:ext uri="{FF2B5EF4-FFF2-40B4-BE49-F238E27FC236}">
                <a16:creationId xmlns:a16="http://schemas.microsoft.com/office/drawing/2014/main" id="{B21E7CD7-7095-41CB-BA40-0AB28C4A6CC5}"/>
              </a:ext>
            </a:extLst>
          </p:cNvPr>
          <p:cNvSpPr txBox="1"/>
          <p:nvPr/>
        </p:nvSpPr>
        <p:spPr>
          <a:xfrm>
            <a:off x="5043435" y="5994400"/>
            <a:ext cx="2105128" cy="369332"/>
          </a:xfrm>
          <a:prstGeom prst="rect">
            <a:avLst/>
          </a:prstGeom>
          <a:noFill/>
        </p:spPr>
        <p:txBody>
          <a:bodyPr wrap="none" rtlCol="0">
            <a:spAutoFit/>
          </a:bodyPr>
          <a:lstStyle/>
          <a:p>
            <a:r>
              <a:rPr lang="en-US" dirty="0"/>
              <a:t>Package Information</a:t>
            </a:r>
          </a:p>
        </p:txBody>
      </p:sp>
    </p:spTree>
    <p:extLst>
      <p:ext uri="{BB962C8B-B14F-4D97-AF65-F5344CB8AC3E}">
        <p14:creationId xmlns:p14="http://schemas.microsoft.com/office/powerpoint/2010/main" val="86379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AE2E-64AE-4A6F-81FE-96850926F0D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42FEBD8-C64A-4560-B788-B3F308546348}"/>
              </a:ext>
            </a:extLst>
          </p:cNvPr>
          <p:cNvPicPr>
            <a:picLocks noGrp="1" noChangeAspect="1"/>
          </p:cNvPicPr>
          <p:nvPr>
            <p:ph idx="1"/>
          </p:nvPr>
        </p:nvPicPr>
        <p:blipFill>
          <a:blip r:embed="rId2"/>
          <a:stretch>
            <a:fillRect/>
          </a:stretch>
        </p:blipFill>
        <p:spPr>
          <a:xfrm>
            <a:off x="2226253" y="1125714"/>
            <a:ext cx="7739489" cy="4351338"/>
          </a:xfrm>
          <a:prstGeom prst="rect">
            <a:avLst/>
          </a:prstGeom>
        </p:spPr>
      </p:pic>
      <p:sp>
        <p:nvSpPr>
          <p:cNvPr id="5" name="TextBox 4">
            <a:extLst>
              <a:ext uri="{FF2B5EF4-FFF2-40B4-BE49-F238E27FC236}">
                <a16:creationId xmlns:a16="http://schemas.microsoft.com/office/drawing/2014/main" id="{4A3C9ABA-69D4-43F5-AE40-82E0DE20FF9C}"/>
              </a:ext>
            </a:extLst>
          </p:cNvPr>
          <p:cNvSpPr txBox="1"/>
          <p:nvPr/>
        </p:nvSpPr>
        <p:spPr>
          <a:xfrm>
            <a:off x="4770490" y="5732286"/>
            <a:ext cx="2357505" cy="369332"/>
          </a:xfrm>
          <a:prstGeom prst="rect">
            <a:avLst/>
          </a:prstGeom>
          <a:noFill/>
        </p:spPr>
        <p:txBody>
          <a:bodyPr wrap="none" rtlCol="0">
            <a:spAutoFit/>
          </a:bodyPr>
          <a:lstStyle/>
          <a:p>
            <a:pPr algn="ctr"/>
            <a:r>
              <a:rPr lang="en-US" dirty="0"/>
              <a:t>Ticket Booking Request</a:t>
            </a:r>
          </a:p>
        </p:txBody>
      </p:sp>
    </p:spTree>
    <p:extLst>
      <p:ext uri="{BB962C8B-B14F-4D97-AF65-F5344CB8AC3E}">
        <p14:creationId xmlns:p14="http://schemas.microsoft.com/office/powerpoint/2010/main" val="244555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CF2AD-480D-4060-B0BF-C03C839575D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8135163-2FE4-484C-AD17-02C5C4DDF204}"/>
              </a:ext>
            </a:extLst>
          </p:cNvPr>
          <p:cNvPicPr>
            <a:picLocks noGrp="1" noChangeAspect="1"/>
          </p:cNvPicPr>
          <p:nvPr>
            <p:ph idx="1"/>
          </p:nvPr>
        </p:nvPicPr>
        <p:blipFill>
          <a:blip r:embed="rId2"/>
          <a:stretch>
            <a:fillRect/>
          </a:stretch>
        </p:blipFill>
        <p:spPr>
          <a:xfrm>
            <a:off x="2226255" y="1825625"/>
            <a:ext cx="7739489" cy="4351338"/>
          </a:xfrm>
          <a:prstGeom prst="rect">
            <a:avLst/>
          </a:prstGeom>
        </p:spPr>
      </p:pic>
      <p:sp>
        <p:nvSpPr>
          <p:cNvPr id="5" name="TextBox 4">
            <a:extLst>
              <a:ext uri="{FF2B5EF4-FFF2-40B4-BE49-F238E27FC236}">
                <a16:creationId xmlns:a16="http://schemas.microsoft.com/office/drawing/2014/main" id="{86805C05-1294-405E-AF40-EA2F7DDCBB3E}"/>
              </a:ext>
            </a:extLst>
          </p:cNvPr>
          <p:cNvSpPr txBox="1"/>
          <p:nvPr/>
        </p:nvSpPr>
        <p:spPr>
          <a:xfrm>
            <a:off x="4624827" y="5942568"/>
            <a:ext cx="2942344" cy="369332"/>
          </a:xfrm>
          <a:prstGeom prst="rect">
            <a:avLst/>
          </a:prstGeom>
          <a:noFill/>
        </p:spPr>
        <p:txBody>
          <a:bodyPr wrap="none" rtlCol="0">
            <a:spAutoFit/>
          </a:bodyPr>
          <a:lstStyle/>
          <a:p>
            <a:r>
              <a:rPr lang="en-US" dirty="0"/>
              <a:t>Room Type Information input</a:t>
            </a:r>
          </a:p>
        </p:txBody>
      </p:sp>
    </p:spTree>
    <p:extLst>
      <p:ext uri="{BB962C8B-B14F-4D97-AF65-F5344CB8AC3E}">
        <p14:creationId xmlns:p14="http://schemas.microsoft.com/office/powerpoint/2010/main" val="148554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3EA6-8BB5-4ABA-A5DC-FE18CF659AB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177DA94-B93E-4472-B06B-A475E5A52DF0}"/>
              </a:ext>
            </a:extLst>
          </p:cNvPr>
          <p:cNvPicPr>
            <a:picLocks noGrp="1" noChangeAspect="1"/>
          </p:cNvPicPr>
          <p:nvPr>
            <p:ph idx="1"/>
          </p:nvPr>
        </p:nvPicPr>
        <p:blipFill>
          <a:blip r:embed="rId2"/>
          <a:stretch>
            <a:fillRect/>
          </a:stretch>
        </p:blipFill>
        <p:spPr>
          <a:xfrm>
            <a:off x="2226255" y="1253331"/>
            <a:ext cx="7739489" cy="4351338"/>
          </a:xfrm>
          <a:prstGeom prst="rect">
            <a:avLst/>
          </a:prstGeom>
        </p:spPr>
      </p:pic>
      <p:sp>
        <p:nvSpPr>
          <p:cNvPr id="5" name="TextBox 4">
            <a:extLst>
              <a:ext uri="{FF2B5EF4-FFF2-40B4-BE49-F238E27FC236}">
                <a16:creationId xmlns:a16="http://schemas.microsoft.com/office/drawing/2014/main" id="{BEF49231-3688-4F3A-ABCC-5DD3FE48E1A6}"/>
              </a:ext>
            </a:extLst>
          </p:cNvPr>
          <p:cNvSpPr txBox="1"/>
          <p:nvPr/>
        </p:nvSpPr>
        <p:spPr>
          <a:xfrm>
            <a:off x="4434294" y="5858933"/>
            <a:ext cx="3323410" cy="369332"/>
          </a:xfrm>
          <a:prstGeom prst="rect">
            <a:avLst/>
          </a:prstGeom>
          <a:noFill/>
        </p:spPr>
        <p:txBody>
          <a:bodyPr wrap="none" rtlCol="0">
            <a:spAutoFit/>
          </a:bodyPr>
          <a:lstStyle/>
          <a:p>
            <a:r>
              <a:rPr lang="en-US" dirty="0"/>
              <a:t>Select Hotel from available hotels</a:t>
            </a:r>
          </a:p>
        </p:txBody>
      </p:sp>
    </p:spTree>
    <p:extLst>
      <p:ext uri="{BB962C8B-B14F-4D97-AF65-F5344CB8AC3E}">
        <p14:creationId xmlns:p14="http://schemas.microsoft.com/office/powerpoint/2010/main" val="55208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2E4A-8B3E-46DD-8AF6-F5374A6B22C4}"/>
              </a:ext>
            </a:extLst>
          </p:cNvPr>
          <p:cNvSpPr>
            <a:spLocks noGrp="1"/>
          </p:cNvSpPr>
          <p:nvPr>
            <p:ph type="title"/>
          </p:nvPr>
        </p:nvSpPr>
        <p:spPr>
          <a:xfrm>
            <a:off x="838200" y="2989056"/>
            <a:ext cx="10515600" cy="1325563"/>
          </a:xfrm>
        </p:spPr>
        <p:txBody>
          <a:bodyPr/>
          <a:lstStyle/>
          <a:p>
            <a:pPr algn="ctr"/>
            <a:r>
              <a:rPr lang="en-US" b="1" dirty="0"/>
              <a:t>INTRODUCTION</a:t>
            </a:r>
          </a:p>
        </p:txBody>
      </p:sp>
    </p:spTree>
    <p:extLst>
      <p:ext uri="{BB962C8B-B14F-4D97-AF65-F5344CB8AC3E}">
        <p14:creationId xmlns:p14="http://schemas.microsoft.com/office/powerpoint/2010/main" val="3594803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AE4E-3363-458B-A6A0-6F544C5076B2}"/>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1F1B2B96-9520-452B-9ECA-A4B2FE5B7CD0}"/>
              </a:ext>
            </a:extLst>
          </p:cNvPr>
          <p:cNvPicPr>
            <a:picLocks noGrp="1" noChangeAspect="1"/>
          </p:cNvPicPr>
          <p:nvPr>
            <p:ph idx="1"/>
          </p:nvPr>
        </p:nvPicPr>
        <p:blipFill>
          <a:blip r:embed="rId2"/>
          <a:stretch>
            <a:fillRect/>
          </a:stretch>
        </p:blipFill>
        <p:spPr>
          <a:xfrm>
            <a:off x="2226255" y="1419225"/>
            <a:ext cx="7739489" cy="4351338"/>
          </a:xfrm>
          <a:prstGeom prst="rect">
            <a:avLst/>
          </a:prstGeom>
        </p:spPr>
      </p:pic>
      <p:sp>
        <p:nvSpPr>
          <p:cNvPr id="9" name="TextBox 8">
            <a:extLst>
              <a:ext uri="{FF2B5EF4-FFF2-40B4-BE49-F238E27FC236}">
                <a16:creationId xmlns:a16="http://schemas.microsoft.com/office/drawing/2014/main" id="{BD647486-9E4B-4007-BFA5-67740A29BCCB}"/>
              </a:ext>
            </a:extLst>
          </p:cNvPr>
          <p:cNvSpPr txBox="1"/>
          <p:nvPr/>
        </p:nvSpPr>
        <p:spPr>
          <a:xfrm>
            <a:off x="5494680" y="5915378"/>
            <a:ext cx="1202637" cy="369332"/>
          </a:xfrm>
          <a:prstGeom prst="rect">
            <a:avLst/>
          </a:prstGeom>
          <a:noFill/>
        </p:spPr>
        <p:txBody>
          <a:bodyPr wrap="none" rtlCol="0">
            <a:spAutoFit/>
          </a:bodyPr>
          <a:lstStyle/>
          <a:p>
            <a:r>
              <a:rPr lang="en-US" dirty="0"/>
              <a:t>Dashboard</a:t>
            </a:r>
          </a:p>
        </p:txBody>
      </p:sp>
    </p:spTree>
    <p:extLst>
      <p:ext uri="{BB962C8B-B14F-4D97-AF65-F5344CB8AC3E}">
        <p14:creationId xmlns:p14="http://schemas.microsoft.com/office/powerpoint/2010/main" val="69379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9AFC-357E-4F46-9AC3-7E874FEB84C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9A27F64-1D6B-4D91-8817-906CD7142FB8}"/>
              </a:ext>
            </a:extLst>
          </p:cNvPr>
          <p:cNvPicPr>
            <a:picLocks noGrp="1" noChangeAspect="1"/>
          </p:cNvPicPr>
          <p:nvPr>
            <p:ph idx="1"/>
          </p:nvPr>
        </p:nvPicPr>
        <p:blipFill>
          <a:blip r:embed="rId2"/>
          <a:stretch>
            <a:fillRect/>
          </a:stretch>
        </p:blipFill>
        <p:spPr>
          <a:xfrm>
            <a:off x="2226255" y="1464380"/>
            <a:ext cx="7739489" cy="4351338"/>
          </a:xfrm>
          <a:prstGeom prst="rect">
            <a:avLst/>
          </a:prstGeom>
        </p:spPr>
      </p:pic>
      <p:sp>
        <p:nvSpPr>
          <p:cNvPr id="5" name="TextBox 4">
            <a:extLst>
              <a:ext uri="{FF2B5EF4-FFF2-40B4-BE49-F238E27FC236}">
                <a16:creationId xmlns:a16="http://schemas.microsoft.com/office/drawing/2014/main" id="{13E2CBDD-31D9-456C-8776-1DA76C209271}"/>
              </a:ext>
            </a:extLst>
          </p:cNvPr>
          <p:cNvSpPr txBox="1"/>
          <p:nvPr/>
        </p:nvSpPr>
        <p:spPr>
          <a:xfrm>
            <a:off x="4538133" y="5949245"/>
            <a:ext cx="2899255" cy="369332"/>
          </a:xfrm>
          <a:prstGeom prst="rect">
            <a:avLst/>
          </a:prstGeom>
          <a:noFill/>
        </p:spPr>
        <p:txBody>
          <a:bodyPr wrap="none" rtlCol="0">
            <a:spAutoFit/>
          </a:bodyPr>
          <a:lstStyle/>
          <a:p>
            <a:r>
              <a:rPr lang="en-US" dirty="0"/>
              <a:t>Feedback Form on past tours</a:t>
            </a:r>
          </a:p>
        </p:txBody>
      </p:sp>
    </p:spTree>
    <p:extLst>
      <p:ext uri="{BB962C8B-B14F-4D97-AF65-F5344CB8AC3E}">
        <p14:creationId xmlns:p14="http://schemas.microsoft.com/office/powerpoint/2010/main" val="1583038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A3BC-7626-4A6E-BE62-7DFD768A3A18}"/>
              </a:ext>
            </a:extLst>
          </p:cNvPr>
          <p:cNvSpPr>
            <a:spLocks noGrp="1"/>
          </p:cNvSpPr>
          <p:nvPr>
            <p:ph type="title"/>
          </p:nvPr>
        </p:nvSpPr>
        <p:spPr/>
        <p:txBody>
          <a:bodyPr/>
          <a:lstStyle/>
          <a:p>
            <a:pPr algn="ctr"/>
            <a:r>
              <a:rPr lang="en-US" dirty="0"/>
              <a:t>PHP Files</a:t>
            </a:r>
          </a:p>
        </p:txBody>
      </p:sp>
      <p:sp>
        <p:nvSpPr>
          <p:cNvPr id="6" name="Content Placeholder 5">
            <a:extLst>
              <a:ext uri="{FF2B5EF4-FFF2-40B4-BE49-F238E27FC236}">
                <a16:creationId xmlns:a16="http://schemas.microsoft.com/office/drawing/2014/main" id="{37AF381A-33FE-4C49-A015-F0A03851889F}"/>
              </a:ext>
            </a:extLst>
          </p:cNvPr>
          <p:cNvSpPr>
            <a:spLocks noGrp="1"/>
          </p:cNvSpPr>
          <p:nvPr>
            <p:ph idx="1"/>
          </p:nvPr>
        </p:nvSpPr>
        <p:spPr>
          <a:xfrm>
            <a:off x="838200" y="1407936"/>
            <a:ext cx="10515600" cy="4351338"/>
          </a:xfrm>
        </p:spPr>
        <p:txBody>
          <a:bodyPr/>
          <a:lstStyle/>
          <a:p>
            <a:pPr marL="0" indent="0">
              <a:buNone/>
            </a:pPr>
            <a:r>
              <a:rPr lang="en-US" dirty="0"/>
              <a:t>Query to select tickets of user and display into his/her dashboard</a:t>
            </a:r>
          </a:p>
        </p:txBody>
      </p:sp>
      <p:pic>
        <p:nvPicPr>
          <p:cNvPr id="7" name="Picture 6">
            <a:extLst>
              <a:ext uri="{FF2B5EF4-FFF2-40B4-BE49-F238E27FC236}">
                <a16:creationId xmlns:a16="http://schemas.microsoft.com/office/drawing/2014/main" id="{6A4B5046-F1B8-434E-A936-5B00D6341B3E}"/>
              </a:ext>
            </a:extLst>
          </p:cNvPr>
          <p:cNvPicPr>
            <a:picLocks noChangeAspect="1"/>
          </p:cNvPicPr>
          <p:nvPr/>
        </p:nvPicPr>
        <p:blipFill rotWithShape="1">
          <a:blip r:embed="rId2"/>
          <a:srcRect l="6001" t="5478" r="11387" b="13123"/>
          <a:stretch/>
        </p:blipFill>
        <p:spPr>
          <a:xfrm>
            <a:off x="1422400" y="1890889"/>
            <a:ext cx="8681155" cy="4809067"/>
          </a:xfrm>
          <a:prstGeom prst="rect">
            <a:avLst/>
          </a:prstGeom>
        </p:spPr>
      </p:pic>
    </p:spTree>
    <p:extLst>
      <p:ext uri="{BB962C8B-B14F-4D97-AF65-F5344CB8AC3E}">
        <p14:creationId xmlns:p14="http://schemas.microsoft.com/office/powerpoint/2010/main" val="1150724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30AF-BBCB-4B34-BDE9-A402265861F8}"/>
              </a:ext>
            </a:extLst>
          </p:cNvPr>
          <p:cNvSpPr>
            <a:spLocks noGrp="1"/>
          </p:cNvSpPr>
          <p:nvPr>
            <p:ph type="title"/>
          </p:nvPr>
        </p:nvSpPr>
        <p:spPr>
          <a:xfrm>
            <a:off x="838200" y="715081"/>
            <a:ext cx="10515600" cy="1325563"/>
          </a:xfrm>
        </p:spPr>
        <p:txBody>
          <a:bodyPr>
            <a:normAutofit fontScale="90000"/>
          </a:bodyPr>
          <a:lstStyle/>
          <a:p>
            <a:r>
              <a:rPr lang="en-US" dirty="0"/>
              <a:t>Payment </a:t>
            </a:r>
            <a:r>
              <a:rPr lang="en-US" dirty="0" err="1"/>
              <a:t>validation,ticket</a:t>
            </a:r>
            <a:r>
              <a:rPr lang="en-US" dirty="0"/>
              <a:t> </a:t>
            </a:r>
            <a:r>
              <a:rPr lang="en-US" dirty="0" err="1"/>
              <a:t>generation,updation</a:t>
            </a:r>
            <a:r>
              <a:rPr lang="en-US" dirty="0"/>
              <a:t> of hotel </a:t>
            </a:r>
            <a:r>
              <a:rPr lang="en-US" dirty="0" err="1"/>
              <a:t>rooms,balance</a:t>
            </a:r>
            <a:r>
              <a:rPr lang="en-US" dirty="0"/>
              <a:t> deduction </a:t>
            </a:r>
          </a:p>
        </p:txBody>
      </p:sp>
      <p:pic>
        <p:nvPicPr>
          <p:cNvPr id="4" name="Content Placeholder 3">
            <a:extLst>
              <a:ext uri="{FF2B5EF4-FFF2-40B4-BE49-F238E27FC236}">
                <a16:creationId xmlns:a16="http://schemas.microsoft.com/office/drawing/2014/main" id="{669F3865-41A6-434F-8FC1-5A7211C81B14}"/>
              </a:ext>
            </a:extLst>
          </p:cNvPr>
          <p:cNvPicPr>
            <a:picLocks noGrp="1" noChangeAspect="1"/>
          </p:cNvPicPr>
          <p:nvPr>
            <p:ph idx="1"/>
          </p:nvPr>
        </p:nvPicPr>
        <p:blipFill rotWithShape="1">
          <a:blip r:embed="rId2"/>
          <a:srcRect l="7555" t="7077" r="10617" b="7568"/>
          <a:stretch/>
        </p:blipFill>
        <p:spPr>
          <a:xfrm>
            <a:off x="2291645" y="2133598"/>
            <a:ext cx="7947378" cy="4660763"/>
          </a:xfrm>
          <a:prstGeom prst="rect">
            <a:avLst/>
          </a:prstGeom>
        </p:spPr>
      </p:pic>
    </p:spTree>
    <p:extLst>
      <p:ext uri="{BB962C8B-B14F-4D97-AF65-F5344CB8AC3E}">
        <p14:creationId xmlns:p14="http://schemas.microsoft.com/office/powerpoint/2010/main" val="325373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61BE-C1A0-4A49-A112-BE5E1913879B}"/>
              </a:ext>
            </a:extLst>
          </p:cNvPr>
          <p:cNvSpPr>
            <a:spLocks noGrp="1"/>
          </p:cNvSpPr>
          <p:nvPr>
            <p:ph type="title"/>
          </p:nvPr>
        </p:nvSpPr>
        <p:spPr/>
        <p:txBody>
          <a:bodyPr/>
          <a:lstStyle/>
          <a:p>
            <a:r>
              <a:rPr lang="en-US" dirty="0"/>
              <a:t>Display of available Hotel options after collecting </a:t>
            </a:r>
            <a:r>
              <a:rPr lang="en-US" dirty="0" err="1"/>
              <a:t>roomtype</a:t>
            </a:r>
            <a:r>
              <a:rPr lang="en-US" dirty="0"/>
              <a:t> and no. of rooms info.</a:t>
            </a:r>
          </a:p>
        </p:txBody>
      </p:sp>
      <p:pic>
        <p:nvPicPr>
          <p:cNvPr id="4" name="Content Placeholder 3">
            <a:extLst>
              <a:ext uri="{FF2B5EF4-FFF2-40B4-BE49-F238E27FC236}">
                <a16:creationId xmlns:a16="http://schemas.microsoft.com/office/drawing/2014/main" id="{661431C4-67B3-4C4B-A7A2-5F249FF564E8}"/>
              </a:ext>
            </a:extLst>
          </p:cNvPr>
          <p:cNvPicPr>
            <a:picLocks noGrp="1" noChangeAspect="1"/>
          </p:cNvPicPr>
          <p:nvPr>
            <p:ph idx="1"/>
          </p:nvPr>
        </p:nvPicPr>
        <p:blipFill rotWithShape="1">
          <a:blip r:embed="rId2"/>
          <a:srcRect l="3762" t="6040" r="11638" b="7828"/>
          <a:stretch/>
        </p:blipFill>
        <p:spPr>
          <a:xfrm>
            <a:off x="1834444" y="1901334"/>
            <a:ext cx="8523111" cy="4878747"/>
          </a:xfrm>
          <a:prstGeom prst="rect">
            <a:avLst/>
          </a:prstGeom>
        </p:spPr>
      </p:pic>
    </p:spTree>
    <p:extLst>
      <p:ext uri="{BB962C8B-B14F-4D97-AF65-F5344CB8AC3E}">
        <p14:creationId xmlns:p14="http://schemas.microsoft.com/office/powerpoint/2010/main" val="781716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9290-CD7D-4C59-B61C-1E9DB1A034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0CFFB1-8B30-4F87-92A1-8237EAE4B148}"/>
              </a:ext>
            </a:extLst>
          </p:cNvPr>
          <p:cNvSpPr>
            <a:spLocks noGrp="1"/>
          </p:cNvSpPr>
          <p:nvPr>
            <p:ph idx="1"/>
          </p:nvPr>
        </p:nvSpPr>
        <p:spPr/>
        <p:txBody>
          <a:bodyPr>
            <a:normAutofit/>
          </a:bodyPr>
          <a:lstStyle/>
          <a:p>
            <a:pPr marL="0" indent="0" algn="ctr">
              <a:buNone/>
            </a:pPr>
            <a:r>
              <a:rPr lang="en-US" sz="13800" dirty="0"/>
              <a:t>THANK YOU</a:t>
            </a:r>
          </a:p>
        </p:txBody>
      </p:sp>
    </p:spTree>
    <p:extLst>
      <p:ext uri="{BB962C8B-B14F-4D97-AF65-F5344CB8AC3E}">
        <p14:creationId xmlns:p14="http://schemas.microsoft.com/office/powerpoint/2010/main" val="291234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ADF0-3BC4-4E1C-82BB-E89672AC717F}"/>
              </a:ext>
            </a:extLst>
          </p:cNvPr>
          <p:cNvSpPr>
            <a:spLocks noGrp="1"/>
          </p:cNvSpPr>
          <p:nvPr>
            <p:ph type="title"/>
          </p:nvPr>
        </p:nvSpPr>
        <p:spPr/>
        <p:txBody>
          <a:bodyPr/>
          <a:lstStyle/>
          <a:p>
            <a:pPr algn="ctr"/>
            <a:r>
              <a:rPr lang="en-US" dirty="0"/>
              <a:t>Purpose</a:t>
            </a:r>
          </a:p>
        </p:txBody>
      </p:sp>
      <p:sp>
        <p:nvSpPr>
          <p:cNvPr id="3" name="Content Placeholder 2">
            <a:extLst>
              <a:ext uri="{FF2B5EF4-FFF2-40B4-BE49-F238E27FC236}">
                <a16:creationId xmlns:a16="http://schemas.microsoft.com/office/drawing/2014/main" id="{79A1BB4E-368F-4E64-BE73-AEB0A1F3AE66}"/>
              </a:ext>
            </a:extLst>
          </p:cNvPr>
          <p:cNvSpPr>
            <a:spLocks noGrp="1"/>
          </p:cNvSpPr>
          <p:nvPr>
            <p:ph idx="1"/>
          </p:nvPr>
        </p:nvSpPr>
        <p:spPr/>
        <p:txBody>
          <a:bodyPr/>
          <a:lstStyle/>
          <a:p>
            <a:pPr marL="0" indent="0">
              <a:buNone/>
            </a:pPr>
            <a:r>
              <a:rPr lang="en-US" dirty="0"/>
              <a:t>1. The main objective of this document is to illustrate the requirements of the Park Management System.</a:t>
            </a:r>
          </a:p>
          <a:p>
            <a:pPr marL="0" indent="0">
              <a:buNone/>
            </a:pPr>
            <a:r>
              <a:rPr lang="en-US" dirty="0"/>
              <a:t>2. The purpose of this project is to provide a friendly environment to users to explore the details of dinosaurs, view their tour details and book their tour tickets.</a:t>
            </a:r>
          </a:p>
          <a:p>
            <a:pPr marL="0" indent="0">
              <a:buNone/>
            </a:pPr>
            <a:r>
              <a:rPr lang="en-US" dirty="0"/>
              <a:t>3. This project also allows the administrator to manage the park by updating information of dinosaurs, hotels and different tour packages.</a:t>
            </a:r>
          </a:p>
          <a:p>
            <a:pPr marL="0" indent="0">
              <a:buNone/>
            </a:pPr>
            <a:r>
              <a:rPr lang="en-US" dirty="0"/>
              <a:t>4. This document describes the hardware and software interface requirements using ER diagrams and UML diagrams.</a:t>
            </a:r>
          </a:p>
          <a:p>
            <a:pPr marL="0" indent="0">
              <a:buNone/>
            </a:pPr>
            <a:endParaRPr lang="en-US" dirty="0"/>
          </a:p>
        </p:txBody>
      </p:sp>
    </p:spTree>
    <p:extLst>
      <p:ext uri="{BB962C8B-B14F-4D97-AF65-F5344CB8AC3E}">
        <p14:creationId xmlns:p14="http://schemas.microsoft.com/office/powerpoint/2010/main" val="2825843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C4E3-F1BE-4B68-833B-5E554AD84E97}"/>
              </a:ext>
            </a:extLst>
          </p:cNvPr>
          <p:cNvSpPr>
            <a:spLocks noGrp="1"/>
          </p:cNvSpPr>
          <p:nvPr>
            <p:ph type="title"/>
          </p:nvPr>
        </p:nvSpPr>
        <p:spPr/>
        <p:txBody>
          <a:bodyPr/>
          <a:lstStyle/>
          <a:p>
            <a:pPr algn="ctr"/>
            <a:r>
              <a:rPr lang="en-US" dirty="0"/>
              <a:t>Scope</a:t>
            </a:r>
          </a:p>
        </p:txBody>
      </p:sp>
      <p:sp>
        <p:nvSpPr>
          <p:cNvPr id="3" name="Content Placeholder 2">
            <a:extLst>
              <a:ext uri="{FF2B5EF4-FFF2-40B4-BE49-F238E27FC236}">
                <a16:creationId xmlns:a16="http://schemas.microsoft.com/office/drawing/2014/main" id="{0E3D4FE0-12C6-42E1-9E8B-EB976581EF32}"/>
              </a:ext>
            </a:extLst>
          </p:cNvPr>
          <p:cNvSpPr>
            <a:spLocks noGrp="1"/>
          </p:cNvSpPr>
          <p:nvPr>
            <p:ph idx="1"/>
          </p:nvPr>
        </p:nvSpPr>
        <p:spPr/>
        <p:txBody>
          <a:bodyPr/>
          <a:lstStyle/>
          <a:p>
            <a:pPr marL="514350" indent="-514350">
              <a:buAutoNum type="arabicPeriod"/>
            </a:pPr>
            <a:r>
              <a:rPr lang="en-US" dirty="0"/>
              <a:t>Scope of Park Management System is basically updating the manual park system(offline) into an internet-based application so that the users can know the details of their accounts, availability of tickets , different packages.</a:t>
            </a:r>
          </a:p>
          <a:p>
            <a:pPr marL="514350" indent="-514350">
              <a:buAutoNum type="arabicPeriod"/>
            </a:pPr>
            <a:r>
              <a:rPr lang="en-US" dirty="0"/>
              <a:t>Project is specifically designed for both the use of visitors and administrator.</a:t>
            </a:r>
          </a:p>
          <a:p>
            <a:pPr marL="514350" indent="-514350">
              <a:buAutoNum type="arabicPeriod"/>
            </a:pPr>
            <a:r>
              <a:rPr lang="en-US" dirty="0"/>
              <a:t>The project can be easily implemented under various </a:t>
            </a:r>
            <a:r>
              <a:rPr lang="en-US" dirty="0" err="1"/>
              <a:t>situations.For</a:t>
            </a:r>
            <a:r>
              <a:rPr lang="en-US" dirty="0"/>
              <a:t> </a:t>
            </a:r>
            <a:r>
              <a:rPr lang="en-US" dirty="0" err="1"/>
              <a:t>eg</a:t>
            </a:r>
            <a:r>
              <a:rPr lang="en-US" dirty="0"/>
              <a:t>: It can be modified to National Park Management </a:t>
            </a:r>
            <a:r>
              <a:rPr lang="en-US" dirty="0" err="1"/>
              <a:t>System,etc</a:t>
            </a:r>
            <a:endParaRPr lang="en-US" dirty="0"/>
          </a:p>
          <a:p>
            <a:pPr marL="0" indent="0">
              <a:buNone/>
            </a:pPr>
            <a:endParaRPr lang="en-US" dirty="0"/>
          </a:p>
        </p:txBody>
      </p:sp>
    </p:spTree>
    <p:extLst>
      <p:ext uri="{BB962C8B-B14F-4D97-AF65-F5344CB8AC3E}">
        <p14:creationId xmlns:p14="http://schemas.microsoft.com/office/powerpoint/2010/main" val="3955255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EA048-14A1-4468-92F8-C277A90C39FC}"/>
              </a:ext>
            </a:extLst>
          </p:cNvPr>
          <p:cNvSpPr>
            <a:spLocks noGrp="1"/>
          </p:cNvSpPr>
          <p:nvPr>
            <p:ph type="title"/>
          </p:nvPr>
        </p:nvSpPr>
        <p:spPr>
          <a:xfrm>
            <a:off x="838200" y="2766218"/>
            <a:ext cx="10515600" cy="1325563"/>
          </a:xfrm>
        </p:spPr>
        <p:txBody>
          <a:bodyPr/>
          <a:lstStyle/>
          <a:p>
            <a:pPr algn="ctr"/>
            <a:r>
              <a:rPr lang="en-US" dirty="0"/>
              <a:t>Overall Descriptions</a:t>
            </a:r>
          </a:p>
        </p:txBody>
      </p:sp>
    </p:spTree>
    <p:extLst>
      <p:ext uri="{BB962C8B-B14F-4D97-AF65-F5344CB8AC3E}">
        <p14:creationId xmlns:p14="http://schemas.microsoft.com/office/powerpoint/2010/main" val="73380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73F0C-6A0E-4B8A-8DEF-E8F8B7F245F6}"/>
              </a:ext>
            </a:extLst>
          </p:cNvPr>
          <p:cNvSpPr>
            <a:spLocks noGrp="1"/>
          </p:cNvSpPr>
          <p:nvPr>
            <p:ph type="title"/>
          </p:nvPr>
        </p:nvSpPr>
        <p:spPr/>
        <p:txBody>
          <a:bodyPr/>
          <a:lstStyle/>
          <a:p>
            <a:pPr algn="ctr"/>
            <a:r>
              <a:rPr lang="en-US" dirty="0"/>
              <a:t>Product Perspective </a:t>
            </a:r>
          </a:p>
        </p:txBody>
      </p:sp>
      <p:sp>
        <p:nvSpPr>
          <p:cNvPr id="3" name="Content Placeholder 2">
            <a:extLst>
              <a:ext uri="{FF2B5EF4-FFF2-40B4-BE49-F238E27FC236}">
                <a16:creationId xmlns:a16="http://schemas.microsoft.com/office/drawing/2014/main" id="{AFCE2876-EB4E-4896-A7F4-FE82764B059D}"/>
              </a:ext>
            </a:extLst>
          </p:cNvPr>
          <p:cNvSpPr>
            <a:spLocks noGrp="1"/>
          </p:cNvSpPr>
          <p:nvPr>
            <p:ph idx="1"/>
          </p:nvPr>
        </p:nvSpPr>
        <p:spPr>
          <a:xfrm>
            <a:off x="838200" y="1690688"/>
            <a:ext cx="10515600" cy="4351338"/>
          </a:xfrm>
        </p:spPr>
        <p:txBody>
          <a:bodyPr/>
          <a:lstStyle/>
          <a:p>
            <a:pPr marL="0" indent="0">
              <a:buNone/>
            </a:pPr>
            <a:r>
              <a:rPr lang="en-US" dirty="0"/>
              <a:t>Use Case UML Diagram</a:t>
            </a:r>
          </a:p>
          <a:p>
            <a:pPr marL="0" indent="0">
              <a:buNone/>
            </a:pPr>
            <a:endParaRPr lang="en-US" dirty="0"/>
          </a:p>
        </p:txBody>
      </p:sp>
      <p:pic>
        <p:nvPicPr>
          <p:cNvPr id="4" name="Content Placeholder 4">
            <a:extLst>
              <a:ext uri="{FF2B5EF4-FFF2-40B4-BE49-F238E27FC236}">
                <a16:creationId xmlns:a16="http://schemas.microsoft.com/office/drawing/2014/main" id="{D2495AB6-4A33-4FBD-A19A-F95E54563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098" y="2141537"/>
            <a:ext cx="4079803" cy="4351338"/>
          </a:xfrm>
          <a:prstGeom prst="rect">
            <a:avLst/>
          </a:prstGeom>
        </p:spPr>
      </p:pic>
    </p:spTree>
    <p:extLst>
      <p:ext uri="{BB962C8B-B14F-4D97-AF65-F5344CB8AC3E}">
        <p14:creationId xmlns:p14="http://schemas.microsoft.com/office/powerpoint/2010/main" val="1179566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EFCE-3E16-4309-B7AA-08AC29B0E0C9}"/>
              </a:ext>
            </a:extLst>
          </p:cNvPr>
          <p:cNvSpPr>
            <a:spLocks noGrp="1"/>
          </p:cNvSpPr>
          <p:nvPr>
            <p:ph type="title"/>
          </p:nvPr>
        </p:nvSpPr>
        <p:spPr/>
        <p:txBody>
          <a:bodyPr/>
          <a:lstStyle/>
          <a:p>
            <a:pPr algn="ctr"/>
            <a:r>
              <a:rPr lang="en-US" dirty="0"/>
              <a:t>Product Functions</a:t>
            </a:r>
          </a:p>
        </p:txBody>
      </p:sp>
      <p:sp>
        <p:nvSpPr>
          <p:cNvPr id="3" name="Content Placeholder 2">
            <a:extLst>
              <a:ext uri="{FF2B5EF4-FFF2-40B4-BE49-F238E27FC236}">
                <a16:creationId xmlns:a16="http://schemas.microsoft.com/office/drawing/2014/main" id="{CCBBD49F-FF3F-4B98-8073-0081CE497890}"/>
              </a:ext>
            </a:extLst>
          </p:cNvPr>
          <p:cNvSpPr>
            <a:spLocks noGrp="1"/>
          </p:cNvSpPr>
          <p:nvPr>
            <p:ph idx="1"/>
          </p:nvPr>
        </p:nvSpPr>
        <p:spPr/>
        <p:txBody>
          <a:bodyPr>
            <a:normAutofit fontScale="92500"/>
          </a:bodyPr>
          <a:lstStyle/>
          <a:p>
            <a:pPr marL="514350" indent="-514350">
              <a:buAutoNum type="arabicPeriod"/>
            </a:pPr>
            <a:r>
              <a:rPr lang="en-US" dirty="0"/>
              <a:t>The Online Park System provides online real time information about the Tickets available in the Park and the user information. The main purpose of this project is to reduce the manual work. This software is capable of managing Ticket Issues, Cancellation, Managing hotels.</a:t>
            </a:r>
          </a:p>
          <a:p>
            <a:pPr marL="514350" indent="-514350">
              <a:buAutoNum type="arabicPeriod"/>
            </a:pPr>
            <a:r>
              <a:rPr lang="en-US" dirty="0"/>
              <a:t>The manager will act as the administrator to control visitors and tickets.</a:t>
            </a:r>
          </a:p>
          <a:p>
            <a:pPr marL="514350" indent="-514350">
              <a:buAutoNum type="arabicPeriod"/>
            </a:pPr>
            <a:r>
              <a:rPr lang="en-US" dirty="0"/>
              <a:t> The member’s status of book/cancellation is maintained in the Park database.</a:t>
            </a:r>
          </a:p>
          <a:p>
            <a:pPr marL="514350" indent="-514350">
              <a:buAutoNum type="arabicPeriod"/>
            </a:pPr>
            <a:r>
              <a:rPr lang="en-US" dirty="0"/>
              <a:t>The member’s details can be fetched by the Manager from the database as and when required. </a:t>
            </a:r>
          </a:p>
          <a:p>
            <a:pPr marL="514350" indent="-514350">
              <a:buAutoNum type="arabicPeriod"/>
            </a:pPr>
            <a:r>
              <a:rPr lang="en-US" dirty="0"/>
              <a:t>The valid members are also allowed to view their account information.</a:t>
            </a:r>
          </a:p>
          <a:p>
            <a:pPr marL="0" indent="0">
              <a:buNone/>
            </a:pPr>
            <a:endParaRPr lang="en-US" dirty="0"/>
          </a:p>
        </p:txBody>
      </p:sp>
    </p:spTree>
    <p:extLst>
      <p:ext uri="{BB962C8B-B14F-4D97-AF65-F5344CB8AC3E}">
        <p14:creationId xmlns:p14="http://schemas.microsoft.com/office/powerpoint/2010/main" val="415294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46E9-9980-4D07-8492-DD832220B54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0ABDD89-C6E5-44BC-81FD-7FD034CAC8CF}"/>
              </a:ext>
            </a:extLst>
          </p:cNvPr>
          <p:cNvSpPr>
            <a:spLocks noGrp="1"/>
          </p:cNvSpPr>
          <p:nvPr>
            <p:ph idx="1"/>
          </p:nvPr>
        </p:nvSpPr>
        <p:spPr/>
        <p:txBody>
          <a:bodyPr/>
          <a:lstStyle/>
          <a:p>
            <a:pPr marL="0" indent="0">
              <a:buNone/>
            </a:pPr>
            <a:r>
              <a:rPr lang="en-US" dirty="0"/>
              <a:t>ER Diagram </a:t>
            </a:r>
          </a:p>
        </p:txBody>
      </p:sp>
    </p:spTree>
    <p:extLst>
      <p:ext uri="{BB962C8B-B14F-4D97-AF65-F5344CB8AC3E}">
        <p14:creationId xmlns:p14="http://schemas.microsoft.com/office/powerpoint/2010/main" val="3974996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EA84-1CA9-4373-B075-7174164DAA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369BA5-6965-4E4A-B9F2-9324CA24F6CA}"/>
              </a:ext>
            </a:extLst>
          </p:cNvPr>
          <p:cNvSpPr>
            <a:spLocks noGrp="1"/>
          </p:cNvSpPr>
          <p:nvPr>
            <p:ph idx="1"/>
          </p:nvPr>
        </p:nvSpPr>
        <p:spPr/>
        <p:txBody>
          <a:bodyPr/>
          <a:lstStyle/>
          <a:p>
            <a:pPr marL="0" indent="0">
              <a:buNone/>
            </a:pPr>
            <a:r>
              <a:rPr lang="en-US" dirty="0"/>
              <a:t>Features available to the manager are:</a:t>
            </a:r>
          </a:p>
          <a:p>
            <a:pPr marL="514350" indent="-514350">
              <a:buAutoNum type="arabicPeriod"/>
            </a:pPr>
            <a:r>
              <a:rPr lang="en-US" dirty="0"/>
              <a:t>Can add different genetic hybrid of dinosaurs(add dinosaurs information).</a:t>
            </a:r>
          </a:p>
          <a:p>
            <a:pPr marL="514350" indent="-514350">
              <a:buAutoNum type="arabicPeriod"/>
            </a:pPr>
            <a:r>
              <a:rPr lang="en-US" dirty="0"/>
              <a:t>Respond to queries asked by users.</a:t>
            </a:r>
          </a:p>
          <a:p>
            <a:pPr marL="514350" indent="-514350">
              <a:buAutoNum type="arabicPeriod"/>
            </a:pPr>
            <a:r>
              <a:rPr lang="en-US" dirty="0"/>
              <a:t>Add Hotel Information.</a:t>
            </a:r>
          </a:p>
          <a:p>
            <a:pPr marL="0" indent="0">
              <a:buNone/>
            </a:pP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325238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560</Words>
  <Application>Microsoft Office PowerPoint</Application>
  <PresentationFormat>Widescreen</PresentationFormat>
  <Paragraphs>67</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Jurassic World</vt:lpstr>
      <vt:lpstr>INTRODUCTION</vt:lpstr>
      <vt:lpstr>Purpose</vt:lpstr>
      <vt:lpstr>Scope</vt:lpstr>
      <vt:lpstr>Overall Descriptions</vt:lpstr>
      <vt:lpstr>Product Perspective </vt:lpstr>
      <vt:lpstr>Product Functions</vt:lpstr>
      <vt:lpstr>PowerPoint Presentation</vt:lpstr>
      <vt:lpstr>PowerPoint Presentation</vt:lpstr>
      <vt:lpstr>PowerPoint Presentation</vt:lpstr>
      <vt:lpstr>Relation Schemas</vt:lpstr>
      <vt:lpstr>PowerPoint Presentation</vt:lpstr>
      <vt:lpstr>Glimpses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PHP Files</vt:lpstr>
      <vt:lpstr>Payment validation,ticket generation,updation of hotel rooms,balance deduction </vt:lpstr>
      <vt:lpstr>Display of available Hotel options after collecting roomtype and no. of rooms info.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Jurassic World</dc:title>
  <dc:creator>Aditya Sinha</dc:creator>
  <cp:lastModifiedBy>Aditya Sinha</cp:lastModifiedBy>
  <cp:revision>14</cp:revision>
  <dcterms:created xsi:type="dcterms:W3CDTF">2018-10-30T15:52:55Z</dcterms:created>
  <dcterms:modified xsi:type="dcterms:W3CDTF">2018-10-30T19:56:38Z</dcterms:modified>
</cp:coreProperties>
</file>